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87" d="100"/>
          <a:sy n="87" d="100"/>
        </p:scale>
        <p:origin x="-147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CAF28-ACB4-49AC-BF59-9DC500951076}" type="datetimeFigureOut">
              <a:rPr lang="en-US" smtClean="0"/>
              <a:t>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558FD-445B-40E3-BE32-2FC8F01FE933}" type="slidenum">
              <a:rPr lang="en-US" smtClean="0"/>
              <a:t>‹#›</a:t>
            </a:fld>
            <a:endParaRPr lang="en-US"/>
          </a:p>
        </p:txBody>
      </p:sp>
    </p:spTree>
    <p:extLst>
      <p:ext uri="{BB962C8B-B14F-4D97-AF65-F5344CB8AC3E}">
        <p14:creationId xmlns:p14="http://schemas.microsoft.com/office/powerpoint/2010/main" val="358096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78F721-67CB-4DEA-A23A-4D2AFB65D8DC}"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8F721-67CB-4DEA-A23A-4D2AFB65D8DC}"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8F721-67CB-4DEA-A23A-4D2AFB65D8DC}"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378F721-67CB-4DEA-A23A-4D2AFB65D8DC}"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8F721-67CB-4DEA-A23A-4D2AFB65D8DC}"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78F721-67CB-4DEA-A23A-4D2AFB65D8DC}"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78F721-67CB-4DEA-A23A-4D2AFB65D8DC}" type="datetimeFigureOut">
              <a:rPr lang="en-US" smtClean="0"/>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78F721-67CB-4DEA-A23A-4D2AFB65D8DC}" type="datetimeFigureOut">
              <a:rPr lang="en-US" smtClean="0"/>
              <a:t>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8F721-67CB-4DEA-A23A-4D2AFB65D8DC}" type="datetimeFigureOut">
              <a:rPr lang="en-US" smtClean="0"/>
              <a:t>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8F721-67CB-4DEA-A23A-4D2AFB65D8DC}"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B32DE-8DD5-49C5-B79A-BF9B3156346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8F721-67CB-4DEA-A23A-4D2AFB65D8DC}"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B32DE-8DD5-49C5-B79A-BF9B31563466}"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378F721-67CB-4DEA-A23A-4D2AFB65D8DC}" type="datetimeFigureOut">
              <a:rPr lang="en-US" smtClean="0"/>
              <a:t>3/1/2015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65B32DE-8DD5-49C5-B79A-BF9B31563466}"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ved=0CAcQjRw&amp;url=http://www.weatherballoons.asia/&amp;ei=NwK9VOKCIJHcggT6xYHIAw&amp;bvm=bv.83829542,d.eXY&amp;psig=AFQjCNGD1JeGAQaVDtAPNck6erh4uavk_Q&amp;ust=142175938247456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uact=8&amp;ved=0CAcQjRw&amp;url=http://en.wikipedia.org/wiki/Compass&amp;ei=XwK9VPCVIIHgggTFroCYAw&amp;bvm=bv.83829542,d.eXY&amp;psig=AFQjCNGFL7keirwokzrPuSZ748oLB0mcfw&amp;ust=142175943451229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uact=8&amp;ved=0CAcQjRw&amp;url=http://pixshark.com/weather-satellite.htm&amp;ei=lQK9VK6cGomYgwSskIOIBA&amp;bvm=bv.83829542,d.eXY&amp;psig=AFQjCNGkNmhuvYBk22dA1RZBObGptigVUg&amp;ust=142175948999907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weatherwizkids.com/weather-winter-storm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uact=8&amp;ved=0CAcQjRw&amp;url=http%3A%2F%2Fwww.climatecentral.org%2Fnews%2Fmany-uncertainties-in-climate-changes-role-in-drought-16878&amp;ei=jS7zVP7TNraOsQSOuIKwDg&amp;bvm=bv.87269000,d.cWc&amp;psig=AFQjCNHQ58r8tRpV3ikLMwHG180Ck72caw&amp;ust=1425309721012430"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weatherwizkids.com/weather-climate.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limatekids.nasa.gov/weather-and-climate-galle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3A%2F%2Fenvironment.nationalgeographic.com%2Fenvironment%2Fnatural-disasters%2Fhurricane-profile%2F&amp;ei=zi_zVNfuNMr1gwTY2YKgBA&amp;bvm=bv.87269000,d.cWc&amp;psig=AFQjCNGCNpIy3Ajg_jNYHUsV4A2oGZ-k7w&amp;ust=1425310025786865"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google.com/url?sa=i&amp;rct=j&amp;q=&amp;esrc=s&amp;frm=1&amp;source=images&amp;cd=&amp;cad=rja&amp;uact=8&amp;ved=0CAcQjRw&amp;url=http%3A%2F%2Fscied.ucar.edu%2Fshortcontent%2Fhurricane-damage&amp;ei=ADDzVN3WNsWMNon8gogC&amp;bvm=bv.87269000,d.cWc&amp;psig=AFQjCNEtnFid07gzBSQdXazb2RpF7LdZHg&amp;ust=1425310068864991"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google.com/url?sa=i&amp;rct=j&amp;q=&amp;esrc=s&amp;frm=1&amp;source=images&amp;cd=&amp;ved=0CAcQjRw&amp;url=http%3A%2F%2Fwww.merchantcircle.com%2Fbusiness%2FHealthy.Air.Cape.Cod.508-360-3700%2Fpicture%2Fview%2F2530854&amp;ei=tTDzVPTUH8r1gwTY2YKgBA&amp;bvm=bv.87269000,d.cWc&amp;psig=AFQjCNHwKnvtHOWZqJh-xyJDNVrXswCv3w&amp;ust=142531024099847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www.google.com/url?sa=i&amp;rct=j&amp;q=&amp;esrc=s&amp;frm=1&amp;source=images&amp;cd=&amp;cad=rja&amp;uact=8&amp;ved=0CAcQjRw&amp;url=http%3A%2F%2Fwww.ktsm.com%2Flocal%2Fcold-weather-safety-tips&amp;ei=_jDzVN6fJ8KBgwTgyoGgAQ&amp;psig=AFQjCNHwKnvtHOWZqJh-xyJDNVrXswCv3w&amp;ust=1425310240998478"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CAcQjRw&amp;url=http%3A%2F%2Fwww.nws.noaa.gov%2Fos%2Flightning%2Fmore.htm&amp;ei=ZDHzVMyjLZLvgwSg34PICw&amp;psig=AFQjCNHwKnvtHOWZqJh-xyJDNVrXswCv3w&amp;ust=1425310240998478" TargetMode="External"/><Relationship Id="rId5" Type="http://schemas.openxmlformats.org/officeDocument/2006/relationships/image" Target="../media/image23.jpeg"/><Relationship Id="rId4" Type="http://schemas.openxmlformats.org/officeDocument/2006/relationships/hyperlink" Target="http://www.google.com/url?sa=i&amp;rct=j&amp;q=&amp;esrc=s&amp;frm=1&amp;source=images&amp;cd=&amp;cad=rja&amp;uact=8&amp;ved=0CAcQjRw&amp;url=http%3A%2F%2Fwww.srh.noaa.gov%2Fhun%2F%3Fn%3Dfallseverewxawarenessday_2013&amp;ei=FjHzVNqbA4LYggS6p4HgAw&amp;psig=AFQjCNHwKnvtHOWZqJh-xyJDNVrXswCv3w&amp;ust=14253102409984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uact=8&amp;ved=0CAcQjRw&amp;url=http://www.daviddarling.info/encyclopedia/A/AE_anemometer.html&amp;ei=Vf-8VN7vHMy0ggTd8IIg&amp;bvm=bv.83829542,d.eXY&amp;psig=AFQjCNELBH5f4e7aOnYhnPn5lUWDyOlH-Q&amp;ust=1421758673667380"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url?sa=i&amp;rct=j&amp;q=&amp;esrc=s&amp;frm=1&amp;source=images&amp;cd=&amp;cad=rja&amp;uact=8&amp;ved=0CAcQjRw&amp;url=http%3A%2F%2Fwww.weatherforschools.me.uk%2Fhtml%2Fmorewind.html&amp;ei=_C3zVMebEomdNrynhKAE&amp;bvm=bv.87269000,d.cWc&amp;psig=AFQjCNGWMTc5APNX8HIpyACcY6LoxXhKqg&amp;ust=142530954906558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uact=8&amp;ved=0CAcQjRw&amp;url=http%3A%2F%2Faddins.wvva.com%2Fblogs%2Fweather%2F2013%2F10%2Fthoughts-on-my-weather-safety-talk-for-the-kids&amp;ei=QjHzVJDjKcTCggTR3oLwCg&amp;psig=AFQjCNHwKnvtHOWZqJh-xyJDNVrXswCv3w&amp;ust=142531024099847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eatherwizkids.com/weather-safety-tornado.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w&amp;url=http://www.dreamstime.com/illustration/thermometer.html&amp;ei=EAG9VKu9DMGkNuusg6AH&amp;bvm=bv.83829542,d.eXY&amp;psig=AFQjCNGovX0Qr80fZZcDAlaADuGl6hu9vA&amp;ust=142175911593687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ved=0CAcQjRw&amp;url=http://galacticconnection.com/2013-global-corruption-barometer-get-data/&amp;ei=KwG9VJuYMo_iggTTkITAAQ&amp;bvm=bv.83829542,d.eXY&amp;psig=AFQjCNFhYtZ0FeDw4rIzLE2E4esoIOiCag&amp;ust=1421759142200445"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uact=8&amp;ved=0CAcQjRw&amp;url=http://driverlayer.com/img/barometer/20/any&amp;ei=PQG9VIK_OcidNrrfgfgF&amp;bvm=bv.83829542,d.eXY&amp;psig=AFQjCNFhYtZ0FeDw4rIzLE2E4esoIOiCag&amp;ust=142175914220044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amp;esrc=s&amp;frm=1&amp;source=images&amp;cd=&amp;cad=rja&amp;uact=8&amp;ved=0CAcQjRw&amp;url=http://usatoday30.usatoday.com/weather/wsling.htm&amp;ei=cAG9VK-PEIG9ggSygYH4BA&amp;bvm=bv.83829542,d.eXY&amp;psig=AFQjCNFh6CsTSKOI9LXXsq5h2TBVPcEdHA&amp;ust=1421759205830487"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m/url?sa=i&amp;rct=j&amp;q=&amp;esrc=s&amp;frm=1&amp;source=images&amp;cd=&amp;cad=rja&amp;uact=8&amp;ved=0CAcQjRw&amp;url=http://www.avogadro-lab-supply.com/item/Twirling_Sling_Psychrometer_Wet_Dry_Bulb_Hygrometer/1002&amp;ei=hwG9VK-RI4qogwTqq4KoBQ&amp;bvm=bv.83829542,d.eXY&amp;psig=AFQjCNFh6CsTSKOI9LXXsq5h2TBVPcEdHA&amp;ust=142175920583048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0CAcQjRw&amp;url=http://www.gardeningknowhow.com/garden-how-to/info/using-rain-gauges.htm&amp;ei=pAG9VOqANsWrggTk04OQCg&amp;bvm=bv.83829542,d.eXY&amp;psig=AFQjCNHgw6wB7_Tc2cRGSdW7Va9zlgRzCQ&amp;ust=142175925986752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ved=0CAcQjRw&amp;url=http://www.hgc.uk.com/garagesandcarports/weathervane-cockerel.html&amp;ei=3QC9VKXBC4migwSDlIKADw&amp;bvm=bv.83829542,d.eXY&amp;psig=AFQjCNH1HV_XrmgbGCpt0umP6DICh7bxWw&amp;ust=14217590650598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m/url?sa=i&amp;rct=j&amp;q=&amp;esrc=s&amp;frm=1&amp;source=images&amp;cd=&amp;cad=rja&amp;uact=8&amp;ved=0CAcQjRw&amp;url=http://www.mcwdn.org/MAPS%26GLOBES/WeatherMaps.html&amp;ei=1QG9VIeTLMmYNtOzgoAE&amp;bvm=bv.83829542,d.eXY&amp;psig=AFQjCNGM9FJtfKadDmrH2BH_-RF6o5TOMQ&amp;ust=142175930535724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uact=8&amp;ved=0CAcQjRw&amp;url=http://www.weathershack.com/product/taylor-precision-6422.html&amp;ei=_wG9VNyfPM_egwTtmYH4Bg&amp;bvm=bv.83829542,d.eXY&amp;psig=AFQjCNFv9uB3B5xL5xOwq5oYohZJZArzqQ&amp;ust=14217593386445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Weather or Not?</a:t>
            </a:r>
            <a:endParaRPr lang="en-US" dirty="0"/>
          </a:p>
        </p:txBody>
      </p:sp>
      <p:sp>
        <p:nvSpPr>
          <p:cNvPr id="3" name="Subtitle 2"/>
          <p:cNvSpPr>
            <a:spLocks noGrp="1"/>
          </p:cNvSpPr>
          <p:nvPr>
            <p:ph type="subTitle" idx="1"/>
          </p:nvPr>
        </p:nvSpPr>
        <p:spPr/>
        <p:txBody>
          <a:bodyPr/>
          <a:lstStyle/>
          <a:p>
            <a:r>
              <a:rPr lang="en-US" dirty="0" smtClean="0"/>
              <a:t>Page S. Gillett, </a:t>
            </a:r>
            <a:r>
              <a:rPr lang="en-US" dirty="0" err="1" smtClean="0"/>
              <a:t>Ed.S</a:t>
            </a:r>
            <a:r>
              <a:rPr lang="en-US" dirty="0" smtClean="0"/>
              <a:t>.</a:t>
            </a:r>
            <a:endParaRPr lang="en-US" dirty="0"/>
          </a:p>
        </p:txBody>
      </p:sp>
    </p:spTree>
    <p:extLst>
      <p:ext uri="{BB962C8B-B14F-4D97-AF65-F5344CB8AC3E}">
        <p14:creationId xmlns:p14="http://schemas.microsoft.com/office/powerpoint/2010/main" val="4117972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609600" y="1828800"/>
            <a:ext cx="4572000" cy="923330"/>
          </a:xfrm>
          <a:prstGeom prst="rect">
            <a:avLst/>
          </a:prstGeom>
        </p:spPr>
        <p:txBody>
          <a:bodyPr>
            <a:spAutoFit/>
          </a:bodyPr>
          <a:lstStyle/>
          <a:p>
            <a:r>
              <a:rPr lang="en-US" dirty="0"/>
              <a:t>A WEATHER BALLOON measures weather conditions higher up in the atmosphere.</a:t>
            </a:r>
          </a:p>
        </p:txBody>
      </p:sp>
      <p:pic>
        <p:nvPicPr>
          <p:cNvPr id="5122" name="Picture 2" descr="http://www.weatherballoons.asia/wp-content/uploads/wordpress/Weather_balloons_as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5048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609600" y="1828800"/>
            <a:ext cx="4572000" cy="646331"/>
          </a:xfrm>
          <a:prstGeom prst="rect">
            <a:avLst/>
          </a:prstGeom>
        </p:spPr>
        <p:txBody>
          <a:bodyPr>
            <a:spAutoFit/>
          </a:bodyPr>
          <a:lstStyle/>
          <a:p>
            <a:r>
              <a:rPr lang="en-US" dirty="0" smtClean="0"/>
              <a:t>A </a:t>
            </a:r>
            <a:r>
              <a:rPr lang="en-US" dirty="0"/>
              <a:t>COMPASS is a navigational instrument for finding directions.</a:t>
            </a:r>
            <a:r>
              <a:rPr lang="en-US" dirty="0" smtClean="0"/>
              <a:t> </a:t>
            </a:r>
            <a:endParaRPr lang="en-US" dirty="0"/>
          </a:p>
        </p:txBody>
      </p:sp>
      <p:pic>
        <p:nvPicPr>
          <p:cNvPr id="4098" name="Picture 2" descr="http://upload.wikimedia.org/wikipedia/commons/9/99/Kompas_Sofi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590800"/>
            <a:ext cx="4343400" cy="32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609600" y="1828800"/>
            <a:ext cx="4572000" cy="1477328"/>
          </a:xfrm>
          <a:prstGeom prst="rect">
            <a:avLst/>
          </a:prstGeom>
        </p:spPr>
        <p:txBody>
          <a:bodyPr>
            <a:spAutoFit/>
          </a:bodyPr>
          <a:lstStyle/>
          <a:p>
            <a:r>
              <a:rPr lang="en-US" dirty="0"/>
              <a:t>WEATHER SATELLITES are used to photograph and track large-scale air movements. Then meteorologists compile and analyze the data with the help of computers.</a:t>
            </a:r>
            <a:r>
              <a:rPr lang="en-US" dirty="0" smtClean="0"/>
              <a:t> </a:t>
            </a:r>
            <a:endParaRPr lang="en-US" dirty="0"/>
          </a:p>
        </p:txBody>
      </p:sp>
      <p:pic>
        <p:nvPicPr>
          <p:cNvPr id="3074" name="Picture 2" descr="http://www.dlr.de/rd/en/Portaldata/1/Resources/portal_news/NewsArchiv2006/Metop_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200400"/>
            <a:ext cx="4959320" cy="329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winter storms form?</a:t>
            </a:r>
            <a:endParaRPr lang="en-US" dirty="0"/>
          </a:p>
        </p:txBody>
      </p:sp>
      <p:sp>
        <p:nvSpPr>
          <p:cNvPr id="3" name="TextBox 2"/>
          <p:cNvSpPr txBox="1"/>
          <p:nvPr/>
        </p:nvSpPr>
        <p:spPr>
          <a:xfrm>
            <a:off x="1219200" y="4572000"/>
            <a:ext cx="7162800" cy="954107"/>
          </a:xfrm>
          <a:prstGeom prst="rect">
            <a:avLst/>
          </a:prstGeom>
          <a:noFill/>
        </p:spPr>
        <p:txBody>
          <a:bodyPr wrap="square" rtlCol="0">
            <a:spAutoFit/>
          </a:bodyPr>
          <a:lstStyle/>
          <a:p>
            <a:r>
              <a:rPr lang="en-US" sz="2800" dirty="0" smtClean="0"/>
              <a:t>Go to this website and read about it.</a:t>
            </a:r>
          </a:p>
          <a:p>
            <a:r>
              <a:rPr lang="en-US" sz="2800" dirty="0" smtClean="0">
                <a:hlinkClick r:id="rId2"/>
              </a:rPr>
              <a:t>Weather Kids</a:t>
            </a:r>
            <a:endParaRPr lang="en-US" sz="2800" dirty="0"/>
          </a:p>
        </p:txBody>
      </p:sp>
      <p:pic>
        <p:nvPicPr>
          <p:cNvPr id="13314" name="Picture 2" descr="Precipitation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629400" cy="288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27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a:t>
            </a:r>
            <a:endParaRPr lang="en-US" dirty="0"/>
          </a:p>
        </p:txBody>
      </p:sp>
      <p:pic>
        <p:nvPicPr>
          <p:cNvPr id="2050" name="Picture 2" descr="https://encrypted-tbn2.gstatic.com/images?q=tbn:ANd9GcTHWD7zjsDIh6vCd1aJ5FynCbHo9TlNUOoTkJMPC1U8XuP6DLn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609600"/>
            <a:ext cx="2590801" cy="1727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limatekids.nasa.gov/review/weather-and-climate-gallery/2-drought-7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4419600" cy="2759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2971800"/>
            <a:ext cx="2362200" cy="1477328"/>
          </a:xfrm>
          <a:prstGeom prst="rect">
            <a:avLst/>
          </a:prstGeom>
          <a:noFill/>
        </p:spPr>
        <p:txBody>
          <a:bodyPr wrap="square" rtlCol="0">
            <a:spAutoFit/>
          </a:bodyPr>
          <a:lstStyle/>
          <a:p>
            <a:r>
              <a:rPr lang="en-US" dirty="0" smtClean="0"/>
              <a:t>Shows Missouri River during normal and drought conditions.</a:t>
            </a:r>
            <a:endParaRPr lang="en-US" dirty="0"/>
          </a:p>
        </p:txBody>
      </p:sp>
    </p:spTree>
    <p:extLst>
      <p:ext uri="{BB962C8B-B14F-4D97-AF65-F5344CB8AC3E}">
        <p14:creationId xmlns:p14="http://schemas.microsoft.com/office/powerpoint/2010/main" val="161650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patterns</a:t>
            </a:r>
            <a:endParaRPr lang="en-US" dirty="0"/>
          </a:p>
        </p:txBody>
      </p:sp>
      <p:sp>
        <p:nvSpPr>
          <p:cNvPr id="3" name="Content Placeholder 2"/>
          <p:cNvSpPr>
            <a:spLocks noGrp="1"/>
          </p:cNvSpPr>
          <p:nvPr>
            <p:ph idx="1"/>
          </p:nvPr>
        </p:nvSpPr>
        <p:spPr/>
        <p:txBody>
          <a:bodyPr/>
          <a:lstStyle/>
          <a:p>
            <a:r>
              <a:rPr lang="en-US" dirty="0" smtClean="0"/>
              <a:t>Read about climate and weather patterns here…</a:t>
            </a:r>
          </a:p>
          <a:p>
            <a:pPr marL="0" indent="0">
              <a:buNone/>
            </a:pPr>
            <a:endParaRPr lang="en-US" dirty="0" smtClean="0"/>
          </a:p>
          <a:p>
            <a:r>
              <a:rPr lang="en-US" dirty="0" smtClean="0">
                <a:hlinkClick r:id="rId2"/>
              </a:rPr>
              <a:t>http</a:t>
            </a:r>
            <a:r>
              <a:rPr lang="en-US" dirty="0">
                <a:hlinkClick r:id="rId2"/>
              </a:rPr>
              <a:t>://www.weatherwizkids.com/weather-climate.htm</a:t>
            </a:r>
            <a:endParaRPr lang="en-US" dirty="0"/>
          </a:p>
        </p:txBody>
      </p:sp>
    </p:spTree>
    <p:extLst>
      <p:ext uri="{BB962C8B-B14F-4D97-AF65-F5344CB8AC3E}">
        <p14:creationId xmlns:p14="http://schemas.microsoft.com/office/powerpoint/2010/main" val="308960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patterns</a:t>
            </a:r>
            <a:endParaRPr lang="en-US" dirty="0"/>
          </a:p>
        </p:txBody>
      </p:sp>
      <p:sp>
        <p:nvSpPr>
          <p:cNvPr id="3" name="Content Placeholder 2"/>
          <p:cNvSpPr>
            <a:spLocks noGrp="1"/>
          </p:cNvSpPr>
          <p:nvPr>
            <p:ph idx="1"/>
          </p:nvPr>
        </p:nvSpPr>
        <p:spPr/>
        <p:txBody>
          <a:bodyPr/>
          <a:lstStyle/>
          <a:p>
            <a:r>
              <a:rPr lang="en-US" dirty="0" smtClean="0"/>
              <a:t>Click on the pictures and read about the changes they are showing on the website</a:t>
            </a:r>
          </a:p>
          <a:p>
            <a:pPr marL="0" indent="0">
              <a:buNone/>
            </a:pPr>
            <a:endParaRPr lang="en-US" dirty="0" smtClean="0"/>
          </a:p>
          <a:p>
            <a:r>
              <a:rPr lang="en-US" dirty="0">
                <a:hlinkClick r:id="rId2"/>
              </a:rPr>
              <a:t>http://climatekids.nasa.gov/weather-and-climate-gallery/</a:t>
            </a:r>
            <a:endParaRPr lang="en-US" dirty="0"/>
          </a:p>
        </p:txBody>
      </p:sp>
    </p:spTree>
    <p:extLst>
      <p:ext uri="{BB962C8B-B14F-4D97-AF65-F5344CB8AC3E}">
        <p14:creationId xmlns:p14="http://schemas.microsoft.com/office/powerpoint/2010/main" val="406759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709516" cy="1447799"/>
          </a:xfrm>
        </p:spPr>
        <p:txBody>
          <a:bodyPr/>
          <a:lstStyle/>
          <a:p>
            <a:r>
              <a:rPr lang="en-US" dirty="0" smtClean="0"/>
              <a:t>Hurricanes and hurricane damage</a:t>
            </a:r>
            <a:endParaRPr lang="en-US" dirty="0"/>
          </a:p>
        </p:txBody>
      </p:sp>
      <p:pic>
        <p:nvPicPr>
          <p:cNvPr id="3074" name="Picture 2" descr="http://climatekids.nasa.gov/review/weather-and-climate-gallery/3-storm-7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615" y="146958"/>
            <a:ext cx="42291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09239" y="2968085"/>
            <a:ext cx="2758561" cy="2031325"/>
          </a:xfrm>
          <a:prstGeom prst="rect">
            <a:avLst/>
          </a:prstGeom>
        </p:spPr>
        <p:txBody>
          <a:bodyPr wrap="square">
            <a:spAutoFit/>
          </a:bodyPr>
          <a:lstStyle/>
          <a:p>
            <a:r>
              <a:rPr lang="en-US" dirty="0"/>
              <a:t>Flooding and damage caused by Hurricane Sandy in Haiti. Global warming may increase the intensity of storms like Hurricane Sandy.</a:t>
            </a:r>
          </a:p>
        </p:txBody>
      </p:sp>
      <p:pic>
        <p:nvPicPr>
          <p:cNvPr id="3076" name="Picture 4" descr="http://images.nationalgeographic.com/wpf/media-live/photos/000/002/cache/hurricane-ivan_200_600x4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040" y="4196443"/>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cied.ucar.edu/sites/default/files/images/large_image_for_image_content/hurr_destruction1_sm_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390278"/>
            <a:ext cx="2542783" cy="433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51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safety</a:t>
            </a:r>
            <a:endParaRPr lang="en-US" dirty="0"/>
          </a:p>
        </p:txBody>
      </p:sp>
      <p:pic>
        <p:nvPicPr>
          <p:cNvPr id="4098" name="Picture 2" descr="http://media.merchantcircle.com/33267038/Hot%20Weather%20Safety_full.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3152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0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125113" cy="924475"/>
          </a:xfrm>
        </p:spPr>
        <p:txBody>
          <a:bodyPr/>
          <a:lstStyle/>
          <a:p>
            <a:r>
              <a:rPr lang="en-US" dirty="0" smtClean="0"/>
              <a:t>Weather safety</a:t>
            </a:r>
            <a:endParaRPr lang="en-US" dirty="0"/>
          </a:p>
        </p:txBody>
      </p:sp>
      <p:pic>
        <p:nvPicPr>
          <p:cNvPr id="5122" name="Picture 2" descr="http://cache.comcorpusa.com/640/0/crop/ktsm/media/weather/Cold_Weather_Safe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0999"/>
            <a:ext cx="4741334" cy="32004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rh.noaa.gov/images/hun/svrwx_awarness/fall/2013/lightnin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4976087" cy="37338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lightningsafety.noaa.gov/signs/thunder_roars.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3124200"/>
            <a:ext cx="2639320" cy="376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4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and what does it do?</a:t>
            </a:r>
            <a:endParaRPr lang="en-US" dirty="0"/>
          </a:p>
        </p:txBody>
      </p:sp>
      <p:sp>
        <p:nvSpPr>
          <p:cNvPr id="4" name="Rectangle 3"/>
          <p:cNvSpPr/>
          <p:nvPr/>
        </p:nvSpPr>
        <p:spPr>
          <a:xfrm>
            <a:off x="762000" y="1828800"/>
            <a:ext cx="4572000" cy="1200329"/>
          </a:xfrm>
          <a:prstGeom prst="rect">
            <a:avLst/>
          </a:prstGeom>
        </p:spPr>
        <p:txBody>
          <a:bodyPr>
            <a:spAutoFit/>
          </a:bodyPr>
          <a:lstStyle/>
          <a:p>
            <a:r>
              <a:rPr lang="en-US" dirty="0" smtClean="0">
                <a:effectLst/>
              </a:rPr>
              <a:t>An </a:t>
            </a:r>
            <a:r>
              <a:rPr lang="en-US" b="1" dirty="0" smtClean="0">
                <a:effectLst/>
              </a:rPr>
              <a:t>anemometer</a:t>
            </a:r>
            <a:r>
              <a:rPr lang="en-US" dirty="0" smtClean="0">
                <a:effectLst/>
              </a:rPr>
              <a:t> or </a:t>
            </a:r>
            <a:r>
              <a:rPr lang="en-US" dirty="0" err="1" smtClean="0">
                <a:effectLst/>
              </a:rPr>
              <a:t>windmeter</a:t>
            </a:r>
            <a:r>
              <a:rPr lang="en-US" dirty="0" smtClean="0">
                <a:effectLst/>
              </a:rPr>
              <a:t> is a device used for measuring wind speed, and is a common weather station instrument. </a:t>
            </a:r>
            <a:endParaRPr lang="en-US" dirty="0"/>
          </a:p>
        </p:txBody>
      </p:sp>
      <p:pic>
        <p:nvPicPr>
          <p:cNvPr id="1026" name="Picture 2" descr="http://www.daviddarling.info/images/anemome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114" y="1981200"/>
            <a:ext cx="248602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weatherforschools.me.uk/images/kmhbea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814" y="3276600"/>
            <a:ext cx="3032372" cy="31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ddins.wvva.com/blogs/weather/wp-content/uploads/2013/10/WatchvsWarn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586806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4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safety</a:t>
            </a:r>
            <a:endParaRPr lang="en-US" dirty="0"/>
          </a:p>
        </p:txBody>
      </p:sp>
      <p:sp>
        <p:nvSpPr>
          <p:cNvPr id="3" name="Rectangle 2"/>
          <p:cNvSpPr/>
          <p:nvPr/>
        </p:nvSpPr>
        <p:spPr>
          <a:xfrm>
            <a:off x="1143000" y="2209800"/>
            <a:ext cx="4572000" cy="646331"/>
          </a:xfrm>
          <a:prstGeom prst="rect">
            <a:avLst/>
          </a:prstGeom>
        </p:spPr>
        <p:txBody>
          <a:bodyPr>
            <a:spAutoFit/>
          </a:bodyPr>
          <a:lstStyle/>
          <a:p>
            <a:r>
              <a:rPr lang="en-US" dirty="0">
                <a:hlinkClick r:id="rId2"/>
              </a:rPr>
              <a:t>http://www.weatherwizkids.com/weather-safety-tornado.htm</a:t>
            </a:r>
            <a:endParaRPr lang="en-US" dirty="0"/>
          </a:p>
        </p:txBody>
      </p:sp>
    </p:spTree>
    <p:extLst>
      <p:ext uri="{BB962C8B-B14F-4D97-AF65-F5344CB8AC3E}">
        <p14:creationId xmlns:p14="http://schemas.microsoft.com/office/powerpoint/2010/main" val="48314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828800"/>
            <a:ext cx="4572000" cy="2308324"/>
          </a:xfrm>
          <a:prstGeom prst="rect">
            <a:avLst/>
          </a:prstGeom>
        </p:spPr>
        <p:txBody>
          <a:bodyPr>
            <a:spAutoFit/>
          </a:bodyPr>
          <a:lstStyle/>
          <a:p>
            <a:r>
              <a:rPr lang="en-US" dirty="0"/>
              <a:t>A THERMOMETER measures the air temperature. Most thermometers are closed glass tubes containing liquids such as alcohol or mercury. When air around the tube heats the liquid, the liquid expands and moves up the tube. A scale then shows what the actual temperature is. </a:t>
            </a:r>
          </a:p>
        </p:txBody>
      </p:sp>
      <p:pic>
        <p:nvPicPr>
          <p:cNvPr id="12290" name="Picture 2" descr="http://thumbs.dreamstime.com/z/standard-thermometer-vector-template-isolated-white-background-36156993.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828800"/>
            <a:ext cx="3223735" cy="34480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161841" y="6858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this and what does it do?</a:t>
            </a:r>
            <a:endParaRPr lang="en-US" dirty="0"/>
          </a:p>
        </p:txBody>
      </p:sp>
    </p:spTree>
    <p:extLst>
      <p:ext uri="{BB962C8B-B14F-4D97-AF65-F5344CB8AC3E}">
        <p14:creationId xmlns:p14="http://schemas.microsoft.com/office/powerpoint/2010/main" val="3775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 calcmode="lin" valueType="num">
                                      <p:cBhvr>
                                        <p:cTn id="9" dur="1000" fill="hold"/>
                                        <p:tgtEl>
                                          <p:spTgt spid="12290"/>
                                        </p:tgtEl>
                                        <p:attrNameLst>
                                          <p:attrName>style.rotation</p:attrName>
                                        </p:attrNameLst>
                                      </p:cBhvr>
                                      <p:tavLst>
                                        <p:tav tm="0">
                                          <p:val>
                                            <p:fltVal val="90"/>
                                          </p:val>
                                        </p:tav>
                                        <p:tav tm="100000">
                                          <p:val>
                                            <p:fltVal val="0"/>
                                          </p:val>
                                        </p:tav>
                                      </p:tavLst>
                                    </p:anim>
                                    <p:animEffect transition="in" filter="fade">
                                      <p:cBhvr>
                                        <p:cTn id="10" dur="1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762000" y="1828800"/>
            <a:ext cx="4572000" cy="2585323"/>
          </a:xfrm>
          <a:prstGeom prst="rect">
            <a:avLst/>
          </a:prstGeom>
        </p:spPr>
        <p:txBody>
          <a:bodyPr>
            <a:spAutoFit/>
          </a:bodyPr>
          <a:lstStyle/>
          <a:p>
            <a:r>
              <a:rPr lang="en-US" dirty="0"/>
              <a:t>A BAROMETER measures air pressure. It tells you whether or not the pressure is rising or falling. A rising barometer means sunny and dry conditions, while a falling barometer means stormy and wet conditions. An Italian scientist named Torricelli built the first barometer in 1643. </a:t>
            </a:r>
          </a:p>
        </p:txBody>
      </p:sp>
      <p:pic>
        <p:nvPicPr>
          <p:cNvPr id="11266" name="Picture 2" descr="http://galacticconnection.com/wp-content/uploads/2013/09/baromet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47800"/>
            <a:ext cx="2296482" cy="23050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media.madeinlimburg.be/2013/10/baromete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541" y="39624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4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par>
                                <p:cTn id="8" presetID="14" presetClass="entr" presetSubtype="1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randombar(horizontal)">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762000" y="1828800"/>
            <a:ext cx="4572000" cy="3139321"/>
          </a:xfrm>
          <a:prstGeom prst="rect">
            <a:avLst/>
          </a:prstGeom>
        </p:spPr>
        <p:txBody>
          <a:bodyPr>
            <a:spAutoFit/>
          </a:bodyPr>
          <a:lstStyle/>
          <a:p>
            <a:r>
              <a:rPr lang="en-US" dirty="0"/>
              <a:t>A SLING PSYCHROMETER measures relative humidity, using the cooling effect of evaporation. Two thermometers are used in a sling </a:t>
            </a:r>
            <a:r>
              <a:rPr lang="en-US" dirty="0" err="1"/>
              <a:t>psychrometer</a:t>
            </a:r>
            <a:r>
              <a:rPr lang="en-US" dirty="0"/>
              <a:t>. Wet the cloth of one of the thermometers and swing the </a:t>
            </a:r>
            <a:r>
              <a:rPr lang="en-US" dirty="0" err="1"/>
              <a:t>psychrometer</a:t>
            </a:r>
            <a:r>
              <a:rPr lang="en-US" dirty="0"/>
              <a:t> around a few times. Water evaporates from the cloth, causing the temperatures on that thermometer to be lower the </a:t>
            </a:r>
            <a:r>
              <a:rPr lang="en-US" dirty="0" err="1"/>
              <a:t>the</a:t>
            </a:r>
            <a:r>
              <a:rPr lang="en-US" dirty="0"/>
              <a:t> other.</a:t>
            </a:r>
          </a:p>
        </p:txBody>
      </p:sp>
      <p:pic>
        <p:nvPicPr>
          <p:cNvPr id="10242" name="Picture 2" descr="http://images.usatoday.com/weather/photos/sling2.gif">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7429" y="3962400"/>
            <a:ext cx="37338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avogadro-lab-supply.com/item_images/Twir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38100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5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0242"/>
                                        </p:tgtEl>
                                        <p:attrNameLst>
                                          <p:attrName>style.visibility</p:attrName>
                                        </p:attrNameLst>
                                      </p:cBhvr>
                                      <p:to>
                                        <p:strVal val="visible"/>
                                      </p:to>
                                    </p:set>
                                    <p:anim calcmode="lin" valueType="num">
                                      <p:cBhvr>
                                        <p:cTn id="18" dur="1000" fill="hold"/>
                                        <p:tgtEl>
                                          <p:spTgt spid="10242"/>
                                        </p:tgtEl>
                                        <p:attrNameLst>
                                          <p:attrName>ppt_w</p:attrName>
                                        </p:attrNameLst>
                                      </p:cBhvr>
                                      <p:tavLst>
                                        <p:tav tm="0">
                                          <p:val>
                                            <p:fltVal val="0"/>
                                          </p:val>
                                        </p:tav>
                                        <p:tav tm="100000">
                                          <p:val>
                                            <p:strVal val="#ppt_w"/>
                                          </p:val>
                                        </p:tav>
                                      </p:tavLst>
                                    </p:anim>
                                    <p:anim calcmode="lin" valueType="num">
                                      <p:cBhvr>
                                        <p:cTn id="19" dur="1000" fill="hold"/>
                                        <p:tgtEl>
                                          <p:spTgt spid="10242"/>
                                        </p:tgtEl>
                                        <p:attrNameLst>
                                          <p:attrName>ppt_h</p:attrName>
                                        </p:attrNameLst>
                                      </p:cBhvr>
                                      <p:tavLst>
                                        <p:tav tm="0">
                                          <p:val>
                                            <p:fltVal val="0"/>
                                          </p:val>
                                        </p:tav>
                                        <p:tav tm="100000">
                                          <p:val>
                                            <p:strVal val="#ppt_h"/>
                                          </p:val>
                                        </p:tav>
                                      </p:tavLst>
                                    </p:anim>
                                    <p:anim calcmode="lin" valueType="num">
                                      <p:cBhvr>
                                        <p:cTn id="20" dur="1000" fill="hold"/>
                                        <p:tgtEl>
                                          <p:spTgt spid="10242"/>
                                        </p:tgtEl>
                                        <p:attrNameLst>
                                          <p:attrName>style.rotation</p:attrName>
                                        </p:attrNameLst>
                                      </p:cBhvr>
                                      <p:tavLst>
                                        <p:tav tm="0">
                                          <p:val>
                                            <p:fltVal val="90"/>
                                          </p:val>
                                        </p:tav>
                                        <p:tav tm="100000">
                                          <p:val>
                                            <p:fltVal val="0"/>
                                          </p:val>
                                        </p:tav>
                                      </p:tavLst>
                                    </p:anim>
                                    <p:animEffect transition="in" filter="fade">
                                      <p:cBhvr>
                                        <p:cTn id="21"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762000" y="1828800"/>
            <a:ext cx="3657600" cy="923330"/>
          </a:xfrm>
          <a:prstGeom prst="rect">
            <a:avLst/>
          </a:prstGeom>
        </p:spPr>
        <p:txBody>
          <a:bodyPr wrap="square">
            <a:spAutoFit/>
          </a:bodyPr>
          <a:lstStyle/>
          <a:p>
            <a:r>
              <a:rPr lang="en-US" dirty="0"/>
              <a:t>A RAIN GAUGE measures the amount of rain that has fallen over a specific time period.</a:t>
            </a:r>
          </a:p>
        </p:txBody>
      </p:sp>
      <p:pic>
        <p:nvPicPr>
          <p:cNvPr id="9218" name="Picture 2" descr="http://www.gardeningknowhow.com/wp-content/uploads/2012/08/rain-gauge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848100" cy="512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5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762000" y="1828800"/>
            <a:ext cx="4572000" cy="923330"/>
          </a:xfrm>
          <a:prstGeom prst="rect">
            <a:avLst/>
          </a:prstGeom>
        </p:spPr>
        <p:txBody>
          <a:bodyPr>
            <a:spAutoFit/>
          </a:bodyPr>
          <a:lstStyle/>
          <a:p>
            <a:r>
              <a:rPr lang="en-US" dirty="0"/>
              <a:t>A WIND VANE is an instrument that determines the direction from which the wind is blowing. </a:t>
            </a:r>
          </a:p>
        </p:txBody>
      </p:sp>
      <p:pic>
        <p:nvPicPr>
          <p:cNvPr id="8194" name="Picture 2" descr="http://media.hgc.uk.com/media/catalog/product/cache/4/image/9df78eab33525d08d6e5fb8d27136e95/o/r/original_cockerel-weathervan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048000"/>
            <a:ext cx="3200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5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762000" y="1828800"/>
            <a:ext cx="4572000" cy="1477328"/>
          </a:xfrm>
          <a:prstGeom prst="rect">
            <a:avLst/>
          </a:prstGeom>
        </p:spPr>
        <p:txBody>
          <a:bodyPr>
            <a:spAutoFit/>
          </a:bodyPr>
          <a:lstStyle/>
          <a:p>
            <a:r>
              <a:rPr lang="en-US" dirty="0"/>
              <a:t>WEATHER MAPS indicate atmospheric conditions above a large portion of the Earth's surface. Meteorologists use weather maps to forecast the weather.</a:t>
            </a:r>
            <a:r>
              <a:rPr lang="en-US" dirty="0" smtClean="0"/>
              <a:t> </a:t>
            </a:r>
            <a:endParaRPr lang="en-US" dirty="0"/>
          </a:p>
        </p:txBody>
      </p:sp>
      <p:pic>
        <p:nvPicPr>
          <p:cNvPr id="7170" name="Picture 2" descr="http://www.mcwdn.org/MAPS&amp;GLOBES/sat_sfc_ma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143" y="3124199"/>
            <a:ext cx="51435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and what does it do?</a:t>
            </a:r>
          </a:p>
        </p:txBody>
      </p:sp>
      <p:sp>
        <p:nvSpPr>
          <p:cNvPr id="4" name="Rectangle 3"/>
          <p:cNvSpPr/>
          <p:nvPr/>
        </p:nvSpPr>
        <p:spPr>
          <a:xfrm>
            <a:off x="762000" y="1828800"/>
            <a:ext cx="4572000" cy="1200329"/>
          </a:xfrm>
          <a:prstGeom prst="rect">
            <a:avLst/>
          </a:prstGeom>
        </p:spPr>
        <p:txBody>
          <a:bodyPr>
            <a:spAutoFit/>
          </a:bodyPr>
          <a:lstStyle/>
          <a:p>
            <a:r>
              <a:rPr lang="en-US" dirty="0"/>
              <a:t>A HYGROMETER measures the water vapor content of air or the humidity</a:t>
            </a:r>
            <a:r>
              <a:rPr lang="en-US" dirty="0" smtClean="0"/>
              <a:t>.</a:t>
            </a:r>
          </a:p>
          <a:p>
            <a:r>
              <a:rPr lang="en-US" dirty="0" smtClean="0"/>
              <a:t>It measures the percent of moisture or humidity in the air.</a:t>
            </a:r>
            <a:endParaRPr lang="en-US" dirty="0"/>
          </a:p>
        </p:txBody>
      </p:sp>
      <p:pic>
        <p:nvPicPr>
          <p:cNvPr id="6146" name="Picture 2" descr="http://www.weathershack.com/images/products/taylor/6422-1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64245"/>
            <a:ext cx="3067050" cy="30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5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umm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43</TotalTime>
  <Words>514</Words>
  <Application>Microsoft Office PowerPoint</Application>
  <PresentationFormat>On-screen Show (4:3)</PresentationFormat>
  <Paragraphs>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Summer</vt:lpstr>
      <vt:lpstr>Weather or Not?</vt:lpstr>
      <vt:lpstr>What is this and what does it do?</vt:lpstr>
      <vt:lpstr>PowerPoint Presentation</vt:lpstr>
      <vt:lpstr>What is this and what does it do?</vt:lpstr>
      <vt:lpstr>What is this and what does it do?</vt:lpstr>
      <vt:lpstr>What is this and what does it do?</vt:lpstr>
      <vt:lpstr>What is this and what does it do?</vt:lpstr>
      <vt:lpstr>What is this and what does it do?</vt:lpstr>
      <vt:lpstr>What is this and what does it do?</vt:lpstr>
      <vt:lpstr>What is this and what does it do?</vt:lpstr>
      <vt:lpstr>What is this and what does it do?</vt:lpstr>
      <vt:lpstr>What is this and what does it do?</vt:lpstr>
      <vt:lpstr>How do winter storms form?</vt:lpstr>
      <vt:lpstr>Drought</vt:lpstr>
      <vt:lpstr>Weather patterns</vt:lpstr>
      <vt:lpstr>Weather patterns</vt:lpstr>
      <vt:lpstr>Hurricanes and hurricane damage</vt:lpstr>
      <vt:lpstr>Weather safety</vt:lpstr>
      <vt:lpstr>Weather safety</vt:lpstr>
      <vt:lpstr>PowerPoint Presentation</vt:lpstr>
      <vt:lpstr>Tornado safety</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or Not?</dc:title>
  <dc:creator>Page Gillett</dc:creator>
  <cp:lastModifiedBy>Page Gillett</cp:lastModifiedBy>
  <cp:revision>5</cp:revision>
  <dcterms:created xsi:type="dcterms:W3CDTF">2015-01-19T12:56:37Z</dcterms:created>
  <dcterms:modified xsi:type="dcterms:W3CDTF">2015-03-01T15:36:56Z</dcterms:modified>
</cp:coreProperties>
</file>